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1" r:id="rId3"/>
    <p:sldId id="263" r:id="rId4"/>
    <p:sldId id="257" r:id="rId5"/>
    <p:sldId id="258" r:id="rId6"/>
    <p:sldId id="259" r:id="rId7"/>
    <p:sldId id="260" r:id="rId8"/>
    <p:sldId id="285" r:id="rId9"/>
    <p:sldId id="264" r:id="rId10"/>
    <p:sldId id="288" r:id="rId11"/>
    <p:sldId id="289" r:id="rId12"/>
    <p:sldId id="292" r:id="rId13"/>
    <p:sldId id="268" r:id="rId14"/>
    <p:sldId id="290" r:id="rId15"/>
    <p:sldId id="293" r:id="rId16"/>
    <p:sldId id="267" r:id="rId17"/>
    <p:sldId id="266" r:id="rId18"/>
    <p:sldId id="269" r:id="rId19"/>
    <p:sldId id="291" r:id="rId20"/>
    <p:sldId id="271" r:id="rId21"/>
    <p:sldId id="286" r:id="rId22"/>
    <p:sldId id="273" r:id="rId23"/>
    <p:sldId id="280" r:id="rId24"/>
    <p:sldId id="279" r:id="rId25"/>
    <p:sldId id="284" r:id="rId26"/>
    <p:sldId id="274" r:id="rId27"/>
    <p:sldId id="282" r:id="rId28"/>
    <p:sldId id="270" r:id="rId29"/>
    <p:sldId id="294" r:id="rId30"/>
    <p:sldId id="295" r:id="rId31"/>
    <p:sldId id="281" r:id="rId3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F0E"/>
    <a:srgbClr val="948484"/>
    <a:srgbClr val="6E6060"/>
    <a:srgbClr val="5A3C3C"/>
    <a:srgbClr val="978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93485B-3051-44A9-A857-D4C1E55B48B5}" v="1" dt="2022-02-06T00:52:34.003"/>
    <p1510:client id="{9A5D4371-CEE2-4286-8B52-1B99F02702F9}" v="26" dt="2022-03-11T15:42:36.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888" y="4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lege les Pins" userId="09fd3f5de9bc9fae" providerId="Windows Live" clId="Web-{5193485B-3051-44A9-A857-D4C1E55B48B5}"/>
    <pc:docChg chg="sldOrd">
      <pc:chgData name="College les Pins" userId="09fd3f5de9bc9fae" providerId="Windows Live" clId="Web-{5193485B-3051-44A9-A857-D4C1E55B48B5}" dt="2022-02-06T00:52:34.003" v="0"/>
      <pc:docMkLst>
        <pc:docMk/>
      </pc:docMkLst>
      <pc:sldChg chg="ord">
        <pc:chgData name="College les Pins" userId="09fd3f5de9bc9fae" providerId="Windows Live" clId="Web-{5193485B-3051-44A9-A857-D4C1E55B48B5}" dt="2022-02-06T00:52:34.003" v="0"/>
        <pc:sldMkLst>
          <pc:docMk/>
          <pc:sldMk cId="1144048054" sldId="266"/>
        </pc:sldMkLst>
      </pc:sldChg>
    </pc:docChg>
  </pc:docChgLst>
  <pc:docChgLst>
    <pc:chgData name="College les Pins" userId="09fd3f5de9bc9fae" providerId="Windows Live" clId="Web-{9A5D4371-CEE2-4286-8B52-1B99F02702F9}"/>
    <pc:docChg chg="modSld">
      <pc:chgData name="College les Pins" userId="09fd3f5de9bc9fae" providerId="Windows Live" clId="Web-{9A5D4371-CEE2-4286-8B52-1B99F02702F9}" dt="2022-03-11T15:42:36.635" v="23"/>
      <pc:docMkLst>
        <pc:docMk/>
      </pc:docMkLst>
      <pc:sldChg chg="addSp delSp modSp">
        <pc:chgData name="College les Pins" userId="09fd3f5de9bc9fae" providerId="Windows Live" clId="Web-{9A5D4371-CEE2-4286-8B52-1B99F02702F9}" dt="2022-03-11T15:42:36.635" v="23"/>
        <pc:sldMkLst>
          <pc:docMk/>
          <pc:sldMk cId="1671834531" sldId="264"/>
        </pc:sldMkLst>
        <pc:spChg chg="mod">
          <ac:chgData name="College les Pins" userId="09fd3f5de9bc9fae" providerId="Windows Live" clId="Web-{9A5D4371-CEE2-4286-8B52-1B99F02702F9}" dt="2022-03-11T15:35:44.986" v="5" actId="20577"/>
          <ac:spMkLst>
            <pc:docMk/>
            <pc:sldMk cId="1671834531" sldId="264"/>
            <ac:spMk id="2" creationId="{00000000-0000-0000-0000-000000000000}"/>
          </ac:spMkLst>
        </pc:spChg>
        <pc:spChg chg="add mod">
          <ac:chgData name="College les Pins" userId="09fd3f5de9bc9fae" providerId="Windows Live" clId="Web-{9A5D4371-CEE2-4286-8B52-1B99F02702F9}" dt="2022-03-11T15:39:46.344" v="9" actId="1076"/>
          <ac:spMkLst>
            <pc:docMk/>
            <pc:sldMk cId="1671834531" sldId="264"/>
            <ac:spMk id="3" creationId="{08736141-BEE1-4E03-BA37-C209529A5786}"/>
          </ac:spMkLst>
        </pc:spChg>
        <pc:spChg chg="add del mod">
          <ac:chgData name="College les Pins" userId="09fd3f5de9bc9fae" providerId="Windows Live" clId="Web-{9A5D4371-CEE2-4286-8B52-1B99F02702F9}" dt="2022-03-11T15:42:36.635" v="22"/>
          <ac:spMkLst>
            <pc:docMk/>
            <pc:sldMk cId="1671834531" sldId="264"/>
            <ac:spMk id="5" creationId="{7F39CB03-BD24-44E7-9486-3C0862509897}"/>
          </ac:spMkLst>
        </pc:spChg>
        <pc:picChg chg="add del mod">
          <ac:chgData name="College les Pins" userId="09fd3f5de9bc9fae" providerId="Windows Live" clId="Web-{9A5D4371-CEE2-4286-8B52-1B99F02702F9}" dt="2022-03-11T15:42:36.635" v="23"/>
          <ac:picMkLst>
            <pc:docMk/>
            <pc:sldMk cId="1671834531" sldId="264"/>
            <ac:picMk id="4" creationId="{8EB4DF29-7FA0-4737-B2E5-D9AAB6A5C8F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68148-A705-4CFD-860F-7A00F92D8664}" type="datetimeFigureOut">
              <a:rPr lang="fr-FR" smtClean="0"/>
              <a:t>25/05/2022</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14001-C464-4A3E-9C19-86427D3B2738}" type="slidenum">
              <a:rPr lang="fr-FR" smtClean="0"/>
              <a:t>‹N°›</a:t>
            </a:fld>
            <a:endParaRPr lang="fr-FR"/>
          </a:p>
        </p:txBody>
      </p:sp>
    </p:spTree>
    <p:extLst>
      <p:ext uri="{BB962C8B-B14F-4D97-AF65-F5344CB8AC3E}">
        <p14:creationId xmlns:p14="http://schemas.microsoft.com/office/powerpoint/2010/main" val="3743941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E14001-C464-4A3E-9C19-86427D3B2738}" type="slidenum">
              <a:rPr lang="fr-FR" smtClean="0"/>
              <a:t>13</a:t>
            </a:fld>
            <a:endParaRPr lang="fr-FR"/>
          </a:p>
        </p:txBody>
      </p:sp>
    </p:spTree>
    <p:extLst>
      <p:ext uri="{BB962C8B-B14F-4D97-AF65-F5344CB8AC3E}">
        <p14:creationId xmlns:p14="http://schemas.microsoft.com/office/powerpoint/2010/main" val="537319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E14001-C464-4A3E-9C19-86427D3B2738}" type="slidenum">
              <a:rPr lang="fr-FR" smtClean="0"/>
              <a:t>17</a:t>
            </a:fld>
            <a:endParaRPr lang="fr-FR"/>
          </a:p>
        </p:txBody>
      </p:sp>
    </p:spTree>
    <p:extLst>
      <p:ext uri="{BB962C8B-B14F-4D97-AF65-F5344CB8AC3E}">
        <p14:creationId xmlns:p14="http://schemas.microsoft.com/office/powerpoint/2010/main" val="4016780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25/05/2022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388657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25/05/2022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408962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25/05/2022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1989655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25/05/2022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234533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25/05/2022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4078433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1FCFA40B-0A7F-48E7-8091-DBB5B7E62A06}" type="datetimeFigureOut">
              <a:rPr lang="fr-FR" smtClean="0"/>
              <a:t>25/05/2022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93920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1FCFA40B-0A7F-48E7-8091-DBB5B7E62A06}" type="datetimeFigureOut">
              <a:rPr lang="fr-FR" smtClean="0"/>
              <a:t>25/05/2022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3927637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FCFA40B-0A7F-48E7-8091-DBB5B7E62A06}" type="datetimeFigureOut">
              <a:rPr lang="fr-FR" smtClean="0"/>
              <a:t>25/05/2022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6105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FCFA40B-0A7F-48E7-8091-DBB5B7E62A06}" type="datetimeFigureOut">
              <a:rPr lang="fr-FR" smtClean="0"/>
              <a:t>25/05/2022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119579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FCFA40B-0A7F-48E7-8091-DBB5B7E62A06}" type="datetimeFigureOut">
              <a:rPr lang="fr-FR" smtClean="0"/>
              <a:t>25/05/2022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766185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FCFA40B-0A7F-48E7-8091-DBB5B7E62A06}" type="datetimeFigureOut">
              <a:rPr lang="fr-FR" smtClean="0"/>
              <a:t>25/05/2022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390024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FA40B-0A7F-48E7-8091-DBB5B7E62A06}" type="datetimeFigureOut">
              <a:rPr lang="fr-FR" smtClean="0"/>
              <a:t>25/05/2022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8E7E10-023B-4AFD-86F2-39A126394B26}" type="slidenum">
              <a:rPr lang="fr-FR" smtClean="0"/>
              <a:t>‹N°›</a:t>
            </a:fld>
            <a:endParaRPr lang="fr-FR"/>
          </a:p>
        </p:txBody>
      </p:sp>
    </p:spTree>
    <p:extLst>
      <p:ext uri="{BB962C8B-B14F-4D97-AF65-F5344CB8AC3E}">
        <p14:creationId xmlns:p14="http://schemas.microsoft.com/office/powerpoint/2010/main" val="3373465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9283/avant-parutions/mademoiselle-baudelaire-yslaire-transfigure-les-fleurs-du-mal" TargetMode="External"/><Relationship Id="rId1" Type="http://schemas.openxmlformats.org/officeDocument/2006/relationships/slideLayout" Target="../slideLayouts/slideLayout6.xml"/><Relationship Id="rId5" Type="http://schemas.openxmlformats.org/officeDocument/2006/relationships/hyperlink" Target="https://www.lepoint.fr/culture/l-amour-fou-de-baudelaire-16-04-2021-2422507_3.php"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stilearte-it.translate.goog/charles-baudelaire-disegni-e-poesie-dominati-dalla-figura-di-jeanne-duval/?_x_tr_sl=it&amp;_x_tr_tl=fr&amp;_x_tr_hl=fr&amp;_x_tr_pto=wapp"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latribunedelart.com/spip.php?page=docbig&amp;id_document=29082&amp;id_article=6502"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cultea.fr/quand-baudelaire-faisait-effacer-sa-muse-dun-tableau-de-courbet.html"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eavita.fr/bien-etre/masque-maison-peau-grasse-visage-bouton-point-noir/"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tahitiheritage.pf/vahine-tetea-punaauia/"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commons.wikimedia.org/wiki/File:Claude_Monet,_Impression,_soleil_levant.jp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kare-click.fr/tableaux/14810-tableau-en-verre-femme-serpent-jaune-100x100cm-kare-design-4025621530787.html"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sebastien-bailly.com/la-femme-elephant/765"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hyperlink" Target="https://www.demotivateur.fr/images-buzz/7610/wine-bottle-glass-guzzle-buddy-3.gif" TargetMode="Externa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873994" y="0"/>
            <a:ext cx="6213349" cy="6858000"/>
          </a:xfrm>
          <a:prstGeom prst="rect">
            <a:avLst/>
          </a:prstGeom>
        </p:spPr>
      </p:pic>
      <p:sp>
        <p:nvSpPr>
          <p:cNvPr id="2" name="Titre 1"/>
          <p:cNvSpPr>
            <a:spLocks noGrp="1"/>
          </p:cNvSpPr>
          <p:nvPr>
            <p:ph type="ctrTitle"/>
          </p:nvPr>
        </p:nvSpPr>
        <p:spPr>
          <a:xfrm>
            <a:off x="271511" y="2780928"/>
            <a:ext cx="5400600" cy="1470025"/>
          </a:xfrm>
        </p:spPr>
        <p:txBody>
          <a:bodyPr/>
          <a:lstStyle/>
          <a:p>
            <a:r>
              <a:rPr lang="fr-FR" dirty="0"/>
              <a:t>Le Serpent qui danse</a:t>
            </a:r>
          </a:p>
        </p:txBody>
      </p:sp>
      <p:sp>
        <p:nvSpPr>
          <p:cNvPr id="3" name="Sous-titre 2"/>
          <p:cNvSpPr>
            <a:spLocks noGrp="1"/>
          </p:cNvSpPr>
          <p:nvPr>
            <p:ph type="subTitle" idx="1"/>
          </p:nvPr>
        </p:nvSpPr>
        <p:spPr>
          <a:xfrm>
            <a:off x="179512" y="4149080"/>
            <a:ext cx="5256584" cy="1752600"/>
          </a:xfrm>
        </p:spPr>
        <p:txBody>
          <a:bodyPr/>
          <a:lstStyle/>
          <a:p>
            <a:r>
              <a:rPr lang="fr-FR" smtClean="0">
                <a:solidFill>
                  <a:schemeClr val="accent6">
                    <a:lumMod val="75000"/>
                  </a:schemeClr>
                </a:solidFill>
              </a:rPr>
              <a:t>Les Fleurs du mal</a:t>
            </a:r>
          </a:p>
          <a:p>
            <a:r>
              <a:rPr lang="fr-FR" smtClean="0"/>
              <a:t>Charles Baudelaire</a:t>
            </a:r>
            <a:endParaRPr lang="fr-FR" dirty="0"/>
          </a:p>
        </p:txBody>
      </p:sp>
    </p:spTree>
    <p:extLst>
      <p:ext uri="{BB962C8B-B14F-4D97-AF65-F5344CB8AC3E}">
        <p14:creationId xmlns:p14="http://schemas.microsoft.com/office/powerpoint/2010/main" val="63759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400" y="50798"/>
            <a:ext cx="8229600" cy="1143000"/>
          </a:xfrm>
        </p:spPr>
        <p:txBody>
          <a:bodyPr/>
          <a:lstStyle/>
          <a:p>
            <a:r>
              <a:rPr lang="fr-FR" smtClean="0"/>
              <a:t>La muse de Baudelaire</a:t>
            </a:r>
            <a:endParaRPr lang="fr-FR"/>
          </a:p>
        </p:txBody>
      </p:sp>
      <p:pic>
        <p:nvPicPr>
          <p:cNvPr id="4" name="Image 3"/>
          <p:cNvPicPr>
            <a:picLocks noChangeAspect="1"/>
          </p:cNvPicPr>
          <p:nvPr/>
        </p:nvPicPr>
        <p:blipFill>
          <a:blip r:embed="rId2"/>
          <a:stretch>
            <a:fillRect/>
          </a:stretch>
        </p:blipFill>
        <p:spPr>
          <a:xfrm>
            <a:off x="2117817" y="1040578"/>
            <a:ext cx="5060766" cy="5809700"/>
          </a:xfrm>
          <a:prstGeom prst="rect">
            <a:avLst/>
          </a:prstGeom>
        </p:spPr>
      </p:pic>
    </p:spTree>
    <p:extLst>
      <p:ext uri="{BB962C8B-B14F-4D97-AF65-F5344CB8AC3E}">
        <p14:creationId xmlns:p14="http://schemas.microsoft.com/office/powerpoint/2010/main" val="856270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0840" y="655550"/>
            <a:ext cx="4464496" cy="1143000"/>
          </a:xfrm>
        </p:spPr>
        <p:txBody>
          <a:bodyPr>
            <a:normAutofit fontScale="90000"/>
          </a:bodyPr>
          <a:lstStyle/>
          <a:p>
            <a:r>
              <a:rPr lang="fr-FR" smtClean="0"/>
              <a:t>Jeanne DUVAL</a:t>
            </a:r>
            <a:br>
              <a:rPr lang="fr-FR" smtClean="0"/>
            </a:br>
            <a:r>
              <a:rPr lang="fr-FR" smtClean="0"/>
              <a:t>en images</a:t>
            </a:r>
            <a:endParaRPr lang="fr-FR"/>
          </a:p>
        </p:txBody>
      </p:sp>
      <p:pic>
        <p:nvPicPr>
          <p:cNvPr id="3" name="Image 2">
            <a:hlinkClick r:id="rId2" action="ppaction://hlinkfile"/>
          </p:cNvPr>
          <p:cNvPicPr>
            <a:picLocks noChangeAspect="1"/>
          </p:cNvPicPr>
          <p:nvPr/>
        </p:nvPicPr>
        <p:blipFill>
          <a:blip r:embed="rId3"/>
          <a:stretch>
            <a:fillRect/>
          </a:stretch>
        </p:blipFill>
        <p:spPr>
          <a:xfrm>
            <a:off x="0" y="2454099"/>
            <a:ext cx="4767223" cy="4403901"/>
          </a:xfrm>
          <a:prstGeom prst="rect">
            <a:avLst/>
          </a:prstGeom>
        </p:spPr>
      </p:pic>
      <p:pic>
        <p:nvPicPr>
          <p:cNvPr id="6" name="Image 5"/>
          <p:cNvPicPr>
            <a:picLocks noChangeAspect="1"/>
          </p:cNvPicPr>
          <p:nvPr/>
        </p:nvPicPr>
        <p:blipFill>
          <a:blip r:embed="rId4"/>
          <a:stretch>
            <a:fillRect/>
          </a:stretch>
        </p:blipFill>
        <p:spPr>
          <a:xfrm>
            <a:off x="4860032" y="103548"/>
            <a:ext cx="4229881" cy="3973524"/>
          </a:xfrm>
          <a:prstGeom prst="rect">
            <a:avLst/>
          </a:prstGeom>
        </p:spPr>
      </p:pic>
      <p:sp>
        <p:nvSpPr>
          <p:cNvPr id="7" name="Rectangle 6"/>
          <p:cNvSpPr/>
          <p:nvPr/>
        </p:nvSpPr>
        <p:spPr>
          <a:xfrm>
            <a:off x="5004048" y="4221088"/>
            <a:ext cx="4139952" cy="369332"/>
          </a:xfrm>
          <a:prstGeom prst="rect">
            <a:avLst/>
          </a:prstGeom>
        </p:spPr>
        <p:txBody>
          <a:bodyPr wrap="square">
            <a:spAutoFit/>
          </a:bodyPr>
          <a:lstStyle/>
          <a:p>
            <a:r>
              <a:rPr lang="fr-FR" smtClean="0">
                <a:hlinkClick r:id="rId5"/>
              </a:rPr>
              <a:t>Jeanne Duval photographiée par NADAR</a:t>
            </a:r>
            <a:endParaRPr lang="fr-FR"/>
          </a:p>
        </p:txBody>
      </p:sp>
      <p:sp>
        <p:nvSpPr>
          <p:cNvPr id="8" name="Rectangle 7"/>
          <p:cNvSpPr/>
          <p:nvPr/>
        </p:nvSpPr>
        <p:spPr>
          <a:xfrm>
            <a:off x="5606820" y="6093296"/>
            <a:ext cx="2736304" cy="369332"/>
          </a:xfrm>
          <a:prstGeom prst="rect">
            <a:avLst/>
          </a:prstGeom>
        </p:spPr>
        <p:txBody>
          <a:bodyPr wrap="square">
            <a:spAutoFit/>
          </a:bodyPr>
          <a:lstStyle/>
          <a:p>
            <a:r>
              <a:rPr lang="fr-FR" smtClean="0">
                <a:hlinkClick r:id="rId5"/>
              </a:rPr>
              <a:t>L’amour fou de Baudelaire</a:t>
            </a:r>
            <a:endParaRPr lang="fr-FR"/>
          </a:p>
        </p:txBody>
      </p:sp>
    </p:spTree>
    <p:extLst>
      <p:ext uri="{BB962C8B-B14F-4D97-AF65-F5344CB8AC3E}">
        <p14:creationId xmlns:p14="http://schemas.microsoft.com/office/powerpoint/2010/main" val="318861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545" t="1239" r="251" b="1"/>
          <a:stretch/>
        </p:blipFill>
        <p:spPr>
          <a:xfrm>
            <a:off x="35495" y="44604"/>
            <a:ext cx="9073009" cy="3555071"/>
          </a:xfrm>
          <a:prstGeom prst="rect">
            <a:avLst/>
          </a:prstGeom>
        </p:spPr>
      </p:pic>
      <p:sp>
        <p:nvSpPr>
          <p:cNvPr id="3" name="Rectangle 2"/>
          <p:cNvSpPr/>
          <p:nvPr/>
        </p:nvSpPr>
        <p:spPr>
          <a:xfrm>
            <a:off x="6372200" y="6381328"/>
            <a:ext cx="2771800" cy="338554"/>
          </a:xfrm>
          <a:prstGeom prst="rect">
            <a:avLst/>
          </a:prstGeom>
        </p:spPr>
        <p:txBody>
          <a:bodyPr wrap="square">
            <a:spAutoFit/>
          </a:bodyPr>
          <a:lstStyle/>
          <a:p>
            <a:pPr algn="r"/>
            <a:r>
              <a:rPr lang="fr-FR" sz="1600" smtClean="0">
                <a:hlinkClick r:id="rId3"/>
              </a:rPr>
              <a:t>Site web, traduit de l’italien</a:t>
            </a:r>
            <a:endParaRPr lang="fr-FR" sz="1600"/>
          </a:p>
        </p:txBody>
      </p:sp>
      <p:sp>
        <p:nvSpPr>
          <p:cNvPr id="4" name="Rectangle 3"/>
          <p:cNvSpPr/>
          <p:nvPr/>
        </p:nvSpPr>
        <p:spPr>
          <a:xfrm>
            <a:off x="2712349" y="3621122"/>
            <a:ext cx="6431651" cy="2585323"/>
          </a:xfrm>
          <a:prstGeom prst="rect">
            <a:avLst/>
          </a:prstGeom>
        </p:spPr>
        <p:txBody>
          <a:bodyPr wrap="square">
            <a:spAutoFit/>
          </a:bodyPr>
          <a:lstStyle/>
          <a:p>
            <a:pPr algn="just"/>
            <a:r>
              <a:rPr lang="fr-FR"/>
              <a:t>Une grande jupe blanche douce comme un nuage, un buste imposant et des boucles sombres et sombres. C'est ainsi que </a:t>
            </a:r>
            <a:r>
              <a:rPr lang="fr-FR" b="1"/>
              <a:t>Manet</a:t>
            </a:r>
            <a:r>
              <a:rPr lang="fr-FR"/>
              <a:t> peint </a:t>
            </a:r>
            <a:r>
              <a:rPr lang="fr-FR" b="1"/>
              <a:t>Jeanne Duval</a:t>
            </a:r>
            <a:r>
              <a:rPr lang="fr-FR"/>
              <a:t>, danseuse et actrice française d'origine haïtienne, amante de son grand ami </a:t>
            </a:r>
            <a:r>
              <a:rPr lang="fr-FR" b="1"/>
              <a:t>Charles Baudelaire</a:t>
            </a:r>
            <a:r>
              <a:rPr lang="fr-FR"/>
              <a:t>. Le poète la rencontre en 1842. Une histoire d'amour orageuse qui, entre hauts et bas, marque les vingt années suivantes de sa vie et les poèmes du poème maudit. Elle est dans chaque lieu, dans chaque pensée, dans chaque figure féminine. Elle apparaît également dans certains portraits, dessinés à la plume</a:t>
            </a:r>
            <a:r>
              <a:rPr lang="fr-FR"/>
              <a:t>, </a:t>
            </a:r>
            <a:r>
              <a:rPr lang="fr-FR" smtClean="0"/>
              <a:t>par Baudelaire lui-même. </a:t>
            </a:r>
            <a:endParaRPr lang="fr-FR"/>
          </a:p>
        </p:txBody>
      </p:sp>
    </p:spTree>
    <p:extLst>
      <p:ext uri="{BB962C8B-B14F-4D97-AF65-F5344CB8AC3E}">
        <p14:creationId xmlns:p14="http://schemas.microsoft.com/office/powerpoint/2010/main" val="71038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4624"/>
            <a:ext cx="4235399" cy="5832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à coins arrondis 1"/>
          <p:cNvSpPr/>
          <p:nvPr/>
        </p:nvSpPr>
        <p:spPr>
          <a:xfrm>
            <a:off x="4644008" y="908720"/>
            <a:ext cx="2952328" cy="576064"/>
          </a:xfrm>
          <a:prstGeom prst="wedgeRoundRectCallout">
            <a:avLst>
              <a:gd name="adj1" fmla="val -55702"/>
              <a:gd name="adj2" fmla="val 280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Date et signature</a:t>
            </a:r>
            <a:endParaRPr lang="fr-FR" dirty="0"/>
          </a:p>
        </p:txBody>
      </p:sp>
      <p:sp>
        <p:nvSpPr>
          <p:cNvPr id="3" name="Rectangle à coins arrondis 2"/>
          <p:cNvSpPr/>
          <p:nvPr/>
        </p:nvSpPr>
        <p:spPr>
          <a:xfrm>
            <a:off x="239748" y="6182154"/>
            <a:ext cx="4104456" cy="648072"/>
          </a:xfrm>
          <a:prstGeom prst="wedgeRoundRectCallout">
            <a:avLst>
              <a:gd name="adj1" fmla="val -7825"/>
              <a:gd name="adj2" fmla="val -800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Quaerens quem devoret :</a:t>
            </a:r>
          </a:p>
          <a:p>
            <a:pPr algn="ctr"/>
            <a:r>
              <a:rPr lang="fr-FR" dirty="0" smtClean="0"/>
              <a:t>«</a:t>
            </a:r>
            <a:r>
              <a:rPr lang="fr-FR" smtClean="0"/>
              <a:t> </a:t>
            </a:r>
            <a:r>
              <a:rPr lang="fr-FR" smtClean="0"/>
              <a:t>cherchant </a:t>
            </a:r>
            <a:r>
              <a:rPr lang="fr-FR" dirty="0" smtClean="0"/>
              <a:t>qui elle pourrait dévorer »</a:t>
            </a:r>
            <a:endParaRPr lang="fr-FR" dirty="0"/>
          </a:p>
        </p:txBody>
      </p:sp>
      <p:sp>
        <p:nvSpPr>
          <p:cNvPr id="4" name="Rectangle 3"/>
          <p:cNvSpPr/>
          <p:nvPr/>
        </p:nvSpPr>
        <p:spPr>
          <a:xfrm>
            <a:off x="4644008" y="1724903"/>
            <a:ext cx="4392488" cy="3539430"/>
          </a:xfrm>
          <a:prstGeom prst="rect">
            <a:avLst/>
          </a:prstGeom>
        </p:spPr>
        <p:txBody>
          <a:bodyPr wrap="square">
            <a:spAutoFit/>
          </a:bodyPr>
          <a:lstStyle/>
          <a:p>
            <a:pPr algn="ctr"/>
            <a:r>
              <a:rPr lang="fr-FR" sz="1600" b="1" dirty="0"/>
              <a:t>Baudelaire</a:t>
            </a:r>
            <a:r>
              <a:rPr lang="fr-FR" sz="1600" dirty="0"/>
              <a:t>, </a:t>
            </a:r>
            <a:r>
              <a:rPr lang="fr-FR" sz="1600" i="1"/>
              <a:t>Jeanne </a:t>
            </a:r>
            <a:r>
              <a:rPr lang="fr-FR" sz="1600" i="1" smtClean="0"/>
              <a:t>Duval</a:t>
            </a:r>
          </a:p>
          <a:p>
            <a:pPr algn="ctr"/>
            <a:endParaRPr lang="fr-FR" sz="1600" smtClean="0"/>
          </a:p>
          <a:p>
            <a:r>
              <a:rPr lang="fr-FR" sz="1600" smtClean="0"/>
              <a:t>dessin </a:t>
            </a:r>
            <a:r>
              <a:rPr lang="fr-FR" sz="1600" dirty="0"/>
              <a:t>à la plume à l’encre de Chine, 1865, Musée du Louvre, Département des Arts graphiques</a:t>
            </a:r>
            <a:r>
              <a:rPr lang="fr-FR" sz="1600" dirty="0" smtClean="0"/>
              <a:t>.</a:t>
            </a:r>
          </a:p>
          <a:p>
            <a:endParaRPr lang="fr-FR" sz="1600" dirty="0"/>
          </a:p>
          <a:p>
            <a:r>
              <a:rPr lang="fr-FR" sz="1600" dirty="0"/>
              <a:t>Ce </a:t>
            </a:r>
            <a:r>
              <a:rPr lang="fr-FR" sz="1600"/>
              <a:t>dessin </a:t>
            </a:r>
            <a:r>
              <a:rPr lang="fr-FR" sz="1600" smtClean="0"/>
              <a:t>porte </a:t>
            </a:r>
            <a:r>
              <a:rPr lang="fr-FR" sz="1600" dirty="0"/>
              <a:t>de la main de Poulet-</a:t>
            </a:r>
            <a:r>
              <a:rPr lang="fr-FR" sz="1600" dirty="0" err="1"/>
              <a:t>Malassis</a:t>
            </a:r>
            <a:r>
              <a:rPr lang="fr-FR" sz="1600" dirty="0"/>
              <a:t> </a:t>
            </a:r>
            <a:r>
              <a:rPr lang="fr-FR" sz="1600"/>
              <a:t>: </a:t>
            </a:r>
            <a:endParaRPr lang="fr-FR" sz="1600" smtClean="0"/>
          </a:p>
          <a:p>
            <a:pPr algn="ctr"/>
            <a:r>
              <a:rPr lang="fr-FR" sz="1600" smtClean="0"/>
              <a:t>« </a:t>
            </a:r>
            <a:r>
              <a:rPr lang="fr-FR" sz="1600" b="1" dirty="0"/>
              <a:t>dessin de Baudelaire 27 </a:t>
            </a:r>
            <a:r>
              <a:rPr lang="fr-FR" sz="1600" b="1" err="1"/>
              <a:t>fév</a:t>
            </a:r>
            <a:r>
              <a:rPr lang="fr-FR" sz="1600" b="1"/>
              <a:t> </a:t>
            </a:r>
            <a:r>
              <a:rPr lang="fr-FR" sz="1600" b="1" smtClean="0"/>
              <a:t>1865 </a:t>
            </a:r>
            <a:r>
              <a:rPr lang="fr-FR" sz="1600"/>
              <a:t>» </a:t>
            </a:r>
            <a:endParaRPr lang="fr-FR" sz="1600" smtClean="0"/>
          </a:p>
          <a:p>
            <a:r>
              <a:rPr lang="fr-FR" sz="1600" smtClean="0"/>
              <a:t>et </a:t>
            </a:r>
            <a:r>
              <a:rPr lang="fr-FR" sz="1600" dirty="0"/>
              <a:t>de la main de Baudelaire </a:t>
            </a:r>
            <a:r>
              <a:rPr lang="fr-FR" sz="1600"/>
              <a:t>: </a:t>
            </a:r>
            <a:endParaRPr lang="fr-FR" sz="1600" smtClean="0"/>
          </a:p>
          <a:p>
            <a:pPr algn="ctr"/>
            <a:endParaRPr lang="fr-FR" sz="1600" b="1" smtClean="0">
              <a:solidFill>
                <a:schemeClr val="accent6">
                  <a:lumMod val="75000"/>
                </a:schemeClr>
              </a:solidFill>
            </a:endParaRPr>
          </a:p>
          <a:p>
            <a:pPr algn="ctr"/>
            <a:r>
              <a:rPr lang="fr-FR" sz="1600" b="1" smtClean="0">
                <a:solidFill>
                  <a:schemeClr val="accent6">
                    <a:lumMod val="75000"/>
                  </a:schemeClr>
                </a:solidFill>
              </a:rPr>
              <a:t>« </a:t>
            </a:r>
            <a:r>
              <a:rPr lang="fr-FR" sz="1600" b="1" dirty="0">
                <a:solidFill>
                  <a:schemeClr val="accent6">
                    <a:lumMod val="75000"/>
                  </a:schemeClr>
                </a:solidFill>
              </a:rPr>
              <a:t>quaerens quem </a:t>
            </a:r>
            <a:r>
              <a:rPr lang="fr-FR" sz="1600" b="1">
                <a:solidFill>
                  <a:schemeClr val="accent6">
                    <a:lumMod val="75000"/>
                  </a:schemeClr>
                </a:solidFill>
              </a:rPr>
              <a:t>devoret </a:t>
            </a:r>
            <a:r>
              <a:rPr lang="fr-FR" sz="1600" b="1" smtClean="0">
                <a:solidFill>
                  <a:schemeClr val="accent6">
                    <a:lumMod val="75000"/>
                  </a:schemeClr>
                </a:solidFill>
              </a:rPr>
              <a:t>»</a:t>
            </a:r>
          </a:p>
          <a:p>
            <a:endParaRPr lang="fr-FR" sz="1600" smtClean="0"/>
          </a:p>
          <a:p>
            <a:r>
              <a:rPr lang="fr-FR" sz="1600" smtClean="0"/>
              <a:t>citation </a:t>
            </a:r>
            <a:r>
              <a:rPr lang="fr-FR" sz="1600"/>
              <a:t>de </a:t>
            </a:r>
            <a:r>
              <a:rPr lang="fr-FR" sz="1600" smtClean="0"/>
              <a:t>la Bible, </a:t>
            </a:r>
          </a:p>
          <a:p>
            <a:r>
              <a:rPr lang="fr-FR" sz="1600" smtClean="0"/>
              <a:t>Première </a:t>
            </a:r>
            <a:r>
              <a:rPr lang="fr-FR" sz="1600" dirty="0"/>
              <a:t>épître de Pierre (V, 8</a:t>
            </a:r>
            <a:r>
              <a:rPr lang="fr-FR" sz="1600"/>
              <a:t>) </a:t>
            </a:r>
            <a:r>
              <a:rPr lang="fr-FR" sz="1600" smtClean="0"/>
              <a:t>: « </a:t>
            </a:r>
            <a:r>
              <a:rPr lang="fr-FR" sz="1600" dirty="0"/>
              <a:t>le diable, comme un lion rugissant, cherchant qui </a:t>
            </a:r>
            <a:r>
              <a:rPr lang="fr-FR" sz="1600" dirty="0" smtClean="0"/>
              <a:t>dévorer »</a:t>
            </a:r>
            <a:endParaRPr lang="fr-FR" sz="1600" dirty="0"/>
          </a:p>
        </p:txBody>
      </p:sp>
    </p:spTree>
    <p:extLst>
      <p:ext uri="{BB962C8B-B14F-4D97-AF65-F5344CB8AC3E}">
        <p14:creationId xmlns:p14="http://schemas.microsoft.com/office/powerpoint/2010/main" val="1551284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871238" y="658128"/>
            <a:ext cx="5401524" cy="5541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5256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29448" y="5289634"/>
            <a:ext cx="4207048" cy="1477328"/>
          </a:xfrm>
          <a:prstGeom prst="rect">
            <a:avLst/>
          </a:prstGeom>
        </p:spPr>
        <p:txBody>
          <a:bodyPr wrap="square">
            <a:spAutoFit/>
          </a:bodyPr>
          <a:lstStyle/>
          <a:p>
            <a:r>
              <a:rPr lang="fr-FR" b="1" smtClean="0"/>
              <a:t>Constantin </a:t>
            </a:r>
            <a:r>
              <a:rPr lang="fr-FR" b="1"/>
              <a:t>Guys (1802-1892)</a:t>
            </a:r>
          </a:p>
          <a:p>
            <a:r>
              <a:rPr lang="fr-FR"/>
              <a:t>Portrait présumé de Jeanne Duval</a:t>
            </a:r>
          </a:p>
          <a:p>
            <a:r>
              <a:rPr lang="fr-FR"/>
              <a:t>Lavis, encre, aquarelle - 21,4 x 15,2 cm</a:t>
            </a:r>
          </a:p>
          <a:p>
            <a:r>
              <a:rPr lang="fr-FR"/>
              <a:t>Genève, Collection Jean Bonna</a:t>
            </a:r>
          </a:p>
          <a:p>
            <a:pPr algn="r"/>
            <a:r>
              <a:rPr lang="fr-FR" smtClean="0">
                <a:hlinkClick r:id="rId2"/>
              </a:rPr>
              <a:t>Site web</a:t>
            </a:r>
            <a:endParaRPr lang="fr-FR"/>
          </a:p>
        </p:txBody>
      </p:sp>
      <p:pic>
        <p:nvPicPr>
          <p:cNvPr id="3" name="Image 2"/>
          <p:cNvPicPr>
            <a:picLocks noChangeAspect="1"/>
          </p:cNvPicPr>
          <p:nvPr/>
        </p:nvPicPr>
        <p:blipFill>
          <a:blip r:embed="rId3"/>
          <a:stretch>
            <a:fillRect/>
          </a:stretch>
        </p:blipFill>
        <p:spPr>
          <a:xfrm>
            <a:off x="138088" y="151928"/>
            <a:ext cx="4577928" cy="6517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0021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49" t="7929" r="11971" b="12071"/>
          <a:stretch/>
        </p:blipFill>
        <p:spPr bwMode="auto">
          <a:xfrm>
            <a:off x="0" y="0"/>
            <a:ext cx="9144000" cy="5345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396" y="5342307"/>
            <a:ext cx="9111208" cy="1200329"/>
          </a:xfrm>
          <a:prstGeom prst="rect">
            <a:avLst/>
          </a:prstGeom>
        </p:spPr>
        <p:txBody>
          <a:bodyPr wrap="square">
            <a:spAutoFit/>
          </a:bodyPr>
          <a:lstStyle/>
          <a:p>
            <a:r>
              <a:rPr lang="fr-FR" b="1" dirty="0"/>
              <a:t>Courbet</a:t>
            </a:r>
            <a:r>
              <a:rPr lang="fr-FR" dirty="0"/>
              <a:t>, </a:t>
            </a:r>
            <a:r>
              <a:rPr lang="fr-FR" i="1" dirty="0"/>
              <a:t>L'Atelier du peintre</a:t>
            </a:r>
            <a:r>
              <a:rPr lang="fr-FR" dirty="0"/>
              <a:t>, huile sur toile, 1855, Musée d'Orsay.</a:t>
            </a:r>
          </a:p>
          <a:p>
            <a:r>
              <a:rPr lang="fr-FR" dirty="0"/>
              <a:t>Jeanne figurait sur cette toile, mais Courbet l’a dissimulée sous une couche de </a:t>
            </a:r>
            <a:r>
              <a:rPr lang="fr-FR" dirty="0" smtClean="0"/>
              <a:t>peinture. </a:t>
            </a:r>
            <a:r>
              <a:rPr lang="fr-FR" dirty="0"/>
              <a:t>Ironiquement, le temps faisant son œuvre, cette couche de peinture s’est altérée et Jeanne est de nouveau visible près de son amant </a:t>
            </a:r>
          </a:p>
        </p:txBody>
      </p:sp>
      <p:sp>
        <p:nvSpPr>
          <p:cNvPr id="3" name="Rectangle 2"/>
          <p:cNvSpPr/>
          <p:nvPr/>
        </p:nvSpPr>
        <p:spPr>
          <a:xfrm>
            <a:off x="16396" y="6488668"/>
            <a:ext cx="9132044" cy="369332"/>
          </a:xfrm>
          <a:prstGeom prst="rect">
            <a:avLst/>
          </a:prstGeom>
          <a:solidFill>
            <a:schemeClr val="accent6">
              <a:lumMod val="40000"/>
              <a:lumOff val="60000"/>
            </a:schemeClr>
          </a:solidFill>
        </p:spPr>
        <p:txBody>
          <a:bodyPr wrap="square">
            <a:spAutoFit/>
          </a:bodyPr>
          <a:lstStyle/>
          <a:p>
            <a:pPr algn="ctr"/>
            <a:r>
              <a:rPr lang="fr-FR" i="1" dirty="0">
                <a:hlinkClick r:id="rId3"/>
              </a:rPr>
              <a:t>https://cultea.fr/quand-baudelaire-faisait-effacer-sa-muse-dun-tableau-de-courbet.html</a:t>
            </a:r>
            <a:endParaRPr lang="fr-FR" i="1" dirty="0"/>
          </a:p>
        </p:txBody>
      </p:sp>
    </p:spTree>
    <p:extLst>
      <p:ext uri="{BB962C8B-B14F-4D97-AF65-F5344CB8AC3E}">
        <p14:creationId xmlns:p14="http://schemas.microsoft.com/office/powerpoint/2010/main" val="3086353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297" t="40860" r="11796" b="11890"/>
          <a:stretch/>
        </p:blipFill>
        <p:spPr bwMode="auto">
          <a:xfrm>
            <a:off x="-36512" y="44624"/>
            <a:ext cx="9204920" cy="681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0480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4701"/>
          <a:stretch/>
        </p:blipFill>
        <p:spPr>
          <a:xfrm>
            <a:off x="-36512" y="5804"/>
            <a:ext cx="9180512" cy="6858000"/>
          </a:xfrm>
          <a:prstGeom prst="rect">
            <a:avLst/>
          </a:prstGeom>
        </p:spPr>
      </p:pic>
      <p:sp>
        <p:nvSpPr>
          <p:cNvPr id="3" name="Ellipse 2"/>
          <p:cNvSpPr/>
          <p:nvPr/>
        </p:nvSpPr>
        <p:spPr>
          <a:xfrm>
            <a:off x="1835696" y="0"/>
            <a:ext cx="3384376" cy="345638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3480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780928"/>
            <a:ext cx="8229600" cy="1143000"/>
          </a:xfrm>
        </p:spPr>
        <p:txBody>
          <a:bodyPr/>
          <a:lstStyle/>
          <a:p>
            <a:r>
              <a:rPr lang="fr-FR" smtClean="0"/>
              <a:t>Le poème en images</a:t>
            </a:r>
            <a:endParaRPr lang="fr-FR"/>
          </a:p>
        </p:txBody>
      </p:sp>
    </p:spTree>
    <p:extLst>
      <p:ext uri="{BB962C8B-B14F-4D97-AF65-F5344CB8AC3E}">
        <p14:creationId xmlns:p14="http://schemas.microsoft.com/office/powerpoint/2010/main" val="3669454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9552" y="699055"/>
            <a:ext cx="3707904" cy="5632311"/>
          </a:xfrm>
          <a:prstGeom prst="rect">
            <a:avLst/>
          </a:prstGeom>
        </p:spPr>
        <p:txBody>
          <a:bodyPr wrap="square">
            <a:spAutoFit/>
          </a:bodyPr>
          <a:lstStyle/>
          <a:p>
            <a:pPr algn="ctr"/>
            <a:r>
              <a:rPr lang="fr-FR" dirty="0"/>
              <a:t>Que j’aime voir, chère indolente,</a:t>
            </a:r>
          </a:p>
          <a:p>
            <a:pPr algn="ctr"/>
            <a:r>
              <a:rPr lang="fr-FR" dirty="0"/>
              <a:t>De ton corps si beau,</a:t>
            </a:r>
          </a:p>
          <a:p>
            <a:pPr algn="ctr"/>
            <a:r>
              <a:rPr lang="fr-FR" dirty="0"/>
              <a:t>Comme une étoffe vacillante,</a:t>
            </a:r>
          </a:p>
          <a:p>
            <a:pPr algn="ctr"/>
            <a:r>
              <a:rPr lang="fr-FR" dirty="0"/>
              <a:t>Miroiter la peau !</a:t>
            </a:r>
          </a:p>
          <a:p>
            <a:pPr algn="ctr"/>
            <a:endParaRPr lang="fr-FR" dirty="0"/>
          </a:p>
          <a:p>
            <a:pPr algn="ctr"/>
            <a:r>
              <a:rPr lang="fr-FR" dirty="0"/>
              <a:t>Sur ta chevelure profonde</a:t>
            </a:r>
          </a:p>
          <a:p>
            <a:pPr algn="ctr"/>
            <a:r>
              <a:rPr lang="fr-FR" dirty="0"/>
              <a:t>Aux âcres parfums,</a:t>
            </a:r>
          </a:p>
          <a:p>
            <a:pPr algn="ctr"/>
            <a:r>
              <a:rPr lang="fr-FR" dirty="0"/>
              <a:t>Mer odorante et vagabonde</a:t>
            </a:r>
          </a:p>
          <a:p>
            <a:pPr algn="ctr"/>
            <a:r>
              <a:rPr lang="fr-FR" dirty="0"/>
              <a:t>Aux flots bleus et bruns,</a:t>
            </a:r>
          </a:p>
          <a:p>
            <a:pPr algn="ctr"/>
            <a:endParaRPr lang="fr-FR" dirty="0"/>
          </a:p>
          <a:p>
            <a:pPr algn="ctr"/>
            <a:r>
              <a:rPr lang="fr-FR" dirty="0"/>
              <a:t>Comme un navire qui s’éveille</a:t>
            </a:r>
          </a:p>
          <a:p>
            <a:pPr algn="ctr"/>
            <a:r>
              <a:rPr lang="fr-FR" dirty="0"/>
              <a:t>Au vent du matin,</a:t>
            </a:r>
          </a:p>
          <a:p>
            <a:pPr algn="ctr"/>
            <a:r>
              <a:rPr lang="fr-FR" dirty="0"/>
              <a:t>Mon âme rêveuse appareille</a:t>
            </a:r>
          </a:p>
          <a:p>
            <a:pPr algn="ctr"/>
            <a:r>
              <a:rPr lang="fr-FR" dirty="0"/>
              <a:t>Pour un ciel lointain.</a:t>
            </a:r>
          </a:p>
          <a:p>
            <a:pPr algn="ctr"/>
            <a:endParaRPr lang="fr-FR" dirty="0"/>
          </a:p>
          <a:p>
            <a:pPr algn="ctr"/>
            <a:r>
              <a:rPr lang="fr-FR" dirty="0"/>
              <a:t>Tes yeux où rien ne se révèle</a:t>
            </a:r>
          </a:p>
          <a:p>
            <a:pPr algn="ctr"/>
            <a:r>
              <a:rPr lang="fr-FR" dirty="0"/>
              <a:t>De doux ni d’amer,</a:t>
            </a:r>
          </a:p>
          <a:p>
            <a:pPr algn="ctr"/>
            <a:r>
              <a:rPr lang="fr-FR" dirty="0"/>
              <a:t>Sont deux bijoux froids où se mêlent</a:t>
            </a:r>
          </a:p>
          <a:p>
            <a:pPr algn="ctr"/>
            <a:r>
              <a:rPr lang="fr-FR" dirty="0"/>
              <a:t>L’or avec le fer.</a:t>
            </a:r>
          </a:p>
          <a:p>
            <a:pPr algn="ctr"/>
            <a:endParaRPr lang="fr-FR" dirty="0"/>
          </a:p>
        </p:txBody>
      </p:sp>
      <p:sp>
        <p:nvSpPr>
          <p:cNvPr id="10" name="Rectangle 9"/>
          <p:cNvSpPr/>
          <p:nvPr/>
        </p:nvSpPr>
        <p:spPr>
          <a:xfrm>
            <a:off x="4464496" y="44624"/>
            <a:ext cx="4572000" cy="6740307"/>
          </a:xfrm>
          <a:prstGeom prst="rect">
            <a:avLst/>
          </a:prstGeom>
        </p:spPr>
        <p:txBody>
          <a:bodyPr>
            <a:spAutoFit/>
          </a:bodyPr>
          <a:lstStyle/>
          <a:p>
            <a:pPr algn="ctr"/>
            <a:r>
              <a:rPr lang="fr-FR" dirty="0"/>
              <a:t>A te voir marcher en cadence,</a:t>
            </a:r>
          </a:p>
          <a:p>
            <a:pPr algn="ctr"/>
            <a:r>
              <a:rPr lang="fr-FR" dirty="0"/>
              <a:t>Belle d’abandon,</a:t>
            </a:r>
          </a:p>
          <a:p>
            <a:pPr algn="ctr"/>
            <a:r>
              <a:rPr lang="fr-FR" dirty="0"/>
              <a:t>On dirait un serpent qui danse</a:t>
            </a:r>
          </a:p>
          <a:p>
            <a:pPr algn="ctr"/>
            <a:r>
              <a:rPr lang="fr-FR" dirty="0"/>
              <a:t>Au bout d’un bâton.</a:t>
            </a:r>
          </a:p>
          <a:p>
            <a:pPr algn="ctr"/>
            <a:endParaRPr lang="fr-FR" dirty="0"/>
          </a:p>
          <a:p>
            <a:pPr algn="ctr"/>
            <a:r>
              <a:rPr lang="fr-FR" dirty="0"/>
              <a:t>Sous le fardeau de ta paresse</a:t>
            </a:r>
          </a:p>
          <a:p>
            <a:pPr algn="ctr"/>
            <a:r>
              <a:rPr lang="fr-FR" dirty="0"/>
              <a:t>Ta tête d’enfant</a:t>
            </a:r>
          </a:p>
          <a:p>
            <a:pPr algn="ctr"/>
            <a:r>
              <a:rPr lang="fr-FR" dirty="0"/>
              <a:t>Se balance avec la mollesse</a:t>
            </a:r>
          </a:p>
          <a:p>
            <a:pPr algn="ctr"/>
            <a:r>
              <a:rPr lang="fr-FR" dirty="0"/>
              <a:t>D’un jeune éléphant,</a:t>
            </a:r>
          </a:p>
          <a:p>
            <a:pPr algn="ctr"/>
            <a:endParaRPr lang="fr-FR" dirty="0"/>
          </a:p>
          <a:p>
            <a:pPr algn="ctr"/>
            <a:r>
              <a:rPr lang="fr-FR" dirty="0"/>
              <a:t>Et ton corps se penche et s’allonge</a:t>
            </a:r>
          </a:p>
          <a:p>
            <a:pPr algn="ctr"/>
            <a:r>
              <a:rPr lang="fr-FR" dirty="0"/>
              <a:t>Comme un fin vaisseau</a:t>
            </a:r>
          </a:p>
          <a:p>
            <a:pPr algn="ctr"/>
            <a:r>
              <a:rPr lang="fr-FR" dirty="0"/>
              <a:t>Qui roule bord sur bord et plonge</a:t>
            </a:r>
          </a:p>
          <a:p>
            <a:pPr algn="ctr"/>
            <a:r>
              <a:rPr lang="fr-FR" dirty="0"/>
              <a:t>Ses vergues dans l’eau.</a:t>
            </a:r>
          </a:p>
          <a:p>
            <a:pPr algn="ctr"/>
            <a:endParaRPr lang="fr-FR" dirty="0"/>
          </a:p>
          <a:p>
            <a:pPr algn="ctr"/>
            <a:r>
              <a:rPr lang="fr-FR" dirty="0"/>
              <a:t>Comme un flot grossi par la fonte</a:t>
            </a:r>
          </a:p>
          <a:p>
            <a:pPr algn="ctr"/>
            <a:r>
              <a:rPr lang="fr-FR" dirty="0"/>
              <a:t>Des glaciers grondants,</a:t>
            </a:r>
          </a:p>
          <a:p>
            <a:pPr algn="ctr"/>
            <a:r>
              <a:rPr lang="fr-FR" dirty="0"/>
              <a:t>Quand l’eau de ta bouche remonte</a:t>
            </a:r>
          </a:p>
          <a:p>
            <a:pPr algn="ctr"/>
            <a:r>
              <a:rPr lang="fr-FR" dirty="0"/>
              <a:t>Au bord de tes dents,</a:t>
            </a:r>
          </a:p>
          <a:p>
            <a:pPr algn="ctr"/>
            <a:endParaRPr lang="fr-FR" dirty="0"/>
          </a:p>
          <a:p>
            <a:pPr algn="ctr"/>
            <a:r>
              <a:rPr lang="fr-FR" dirty="0"/>
              <a:t>Je crois boire un vin de bohême,</a:t>
            </a:r>
          </a:p>
          <a:p>
            <a:pPr algn="ctr"/>
            <a:r>
              <a:rPr lang="fr-FR" dirty="0"/>
              <a:t>Amer et vainqueur,</a:t>
            </a:r>
          </a:p>
          <a:p>
            <a:pPr algn="ctr"/>
            <a:r>
              <a:rPr lang="fr-FR" dirty="0"/>
              <a:t>Un ciel liquide qui parsème</a:t>
            </a:r>
          </a:p>
          <a:p>
            <a:pPr algn="ctr"/>
            <a:r>
              <a:rPr lang="fr-FR" dirty="0"/>
              <a:t>D’étoiles mon cœur !</a:t>
            </a:r>
          </a:p>
        </p:txBody>
      </p:sp>
    </p:spTree>
    <p:extLst>
      <p:ext uri="{BB962C8B-B14F-4D97-AF65-F5344CB8AC3E}">
        <p14:creationId xmlns:p14="http://schemas.microsoft.com/office/powerpoint/2010/main" val="449432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79512" y="260648"/>
            <a:ext cx="6264696" cy="5400600"/>
            <a:chOff x="4290179" y="0"/>
            <a:chExt cx="4608512" cy="4200729"/>
          </a:xfrm>
        </p:grpSpPr>
        <p:sp>
          <p:nvSpPr>
            <p:cNvPr id="2" name="Rectangle 1"/>
            <p:cNvSpPr/>
            <p:nvPr/>
          </p:nvSpPr>
          <p:spPr>
            <a:xfrm>
              <a:off x="4290179" y="0"/>
              <a:ext cx="4608512" cy="1200329"/>
            </a:xfrm>
            <a:prstGeom prst="rect">
              <a:avLst/>
            </a:prstGeom>
            <a:solidFill>
              <a:schemeClr val="accent3">
                <a:lumMod val="20000"/>
                <a:lumOff val="80000"/>
              </a:schemeClr>
            </a:solidFill>
          </p:spPr>
          <p:txBody>
            <a:bodyPr wrap="square">
              <a:spAutoFit/>
            </a:bodyPr>
            <a:lstStyle/>
            <a:p>
              <a:pPr lvl="0" algn="ctr">
                <a:defRPr/>
              </a:pPr>
              <a:r>
                <a:rPr lang="fr-FR" dirty="0">
                  <a:solidFill>
                    <a:prstClr val="black"/>
                  </a:solidFill>
                </a:rPr>
                <a:t>Que j’aime voir, chère indolente,</a:t>
              </a:r>
            </a:p>
            <a:p>
              <a:pPr lvl="0" algn="ctr">
                <a:defRPr/>
              </a:pPr>
              <a:r>
                <a:rPr lang="fr-FR" dirty="0">
                  <a:solidFill>
                    <a:prstClr val="black"/>
                  </a:solidFill>
                </a:rPr>
                <a:t>De ton corps si beau,</a:t>
              </a:r>
            </a:p>
            <a:p>
              <a:pPr lvl="0" algn="ctr">
                <a:defRPr/>
              </a:pPr>
              <a:r>
                <a:rPr lang="fr-FR" dirty="0">
                  <a:solidFill>
                    <a:prstClr val="black"/>
                  </a:solidFill>
                </a:rPr>
                <a:t>Comme une étoffe vacillante,</a:t>
              </a:r>
            </a:p>
            <a:p>
              <a:pPr lvl="0" algn="ctr">
                <a:defRPr/>
              </a:pPr>
              <a:r>
                <a:rPr lang="fr-FR" dirty="0">
                  <a:solidFill>
                    <a:prstClr val="black"/>
                  </a:solidFill>
                </a:rPr>
                <a:t>Miroiter la peau !</a:t>
              </a:r>
            </a:p>
          </p:txBody>
        </p:sp>
        <p:pic>
          <p:nvPicPr>
            <p:cNvPr id="9" name="Image 8"/>
            <p:cNvPicPr>
              <a:picLocks noChangeAspect="1"/>
            </p:cNvPicPr>
            <p:nvPr/>
          </p:nvPicPr>
          <p:blipFill rotWithShape="1">
            <a:blip r:embed="rId2"/>
            <a:srcRect l="7447" r="6055"/>
            <a:stretch/>
          </p:blipFill>
          <p:spPr>
            <a:xfrm>
              <a:off x="4290179" y="1203777"/>
              <a:ext cx="4608512" cy="2996952"/>
            </a:xfrm>
            <a:prstGeom prst="rect">
              <a:avLst/>
            </a:prstGeom>
          </p:spPr>
        </p:pic>
      </p:grpSp>
      <p:sp>
        <p:nvSpPr>
          <p:cNvPr id="4" name="Ellipse 3"/>
          <p:cNvSpPr/>
          <p:nvPr/>
        </p:nvSpPr>
        <p:spPr>
          <a:xfrm>
            <a:off x="5987008" y="1346632"/>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1</a:t>
            </a:r>
            <a:endParaRPr lang="fr-FR"/>
          </a:p>
        </p:txBody>
      </p:sp>
      <p:sp>
        <p:nvSpPr>
          <p:cNvPr id="3" name="Rectangle 2"/>
          <p:cNvSpPr/>
          <p:nvPr/>
        </p:nvSpPr>
        <p:spPr>
          <a:xfrm>
            <a:off x="8604448" y="6462794"/>
            <a:ext cx="539552" cy="369332"/>
          </a:xfrm>
          <a:prstGeom prst="rect">
            <a:avLst/>
          </a:prstGeom>
        </p:spPr>
        <p:txBody>
          <a:bodyPr wrap="square">
            <a:spAutoFit/>
          </a:bodyPr>
          <a:lstStyle/>
          <a:p>
            <a:r>
              <a:rPr lang="fr-FR" smtClean="0">
                <a:hlinkClick r:id="rId3"/>
              </a:rPr>
              <a:t>site</a:t>
            </a:r>
            <a:endParaRPr lang="fr-FR"/>
          </a:p>
        </p:txBody>
      </p:sp>
    </p:spTree>
    <p:extLst>
      <p:ext uri="{BB962C8B-B14F-4D97-AF65-F5344CB8AC3E}">
        <p14:creationId xmlns:p14="http://schemas.microsoft.com/office/powerpoint/2010/main" val="1484640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022" y="116632"/>
            <a:ext cx="9095747" cy="6048672"/>
          </a:xfrm>
          <a:prstGeom prst="rect">
            <a:avLst/>
          </a:prstGeom>
        </p:spPr>
      </p:pic>
      <p:sp>
        <p:nvSpPr>
          <p:cNvPr id="3" name="Rectangle 2"/>
          <p:cNvSpPr/>
          <p:nvPr/>
        </p:nvSpPr>
        <p:spPr>
          <a:xfrm>
            <a:off x="107504" y="5559366"/>
            <a:ext cx="3783555" cy="1211875"/>
          </a:xfrm>
          <a:prstGeom prst="rect">
            <a:avLst/>
          </a:prstGeom>
          <a:solidFill>
            <a:schemeClr val="accent6">
              <a:lumMod val="60000"/>
              <a:lumOff val="40000"/>
            </a:schemeClr>
          </a:solidFill>
        </p:spPr>
        <p:txBody>
          <a:bodyPr wrap="square">
            <a:spAutoFit/>
          </a:bodyPr>
          <a:lstStyle/>
          <a:p>
            <a:pPr lvl="0" algn="ctr">
              <a:defRPr/>
            </a:pPr>
            <a:r>
              <a:rPr lang="fr-FR" dirty="0">
                <a:solidFill>
                  <a:prstClr val="black"/>
                </a:solidFill>
              </a:rPr>
              <a:t>Sur ta chevelure profonde</a:t>
            </a:r>
          </a:p>
          <a:p>
            <a:pPr lvl="0" algn="ctr">
              <a:defRPr/>
            </a:pPr>
            <a:r>
              <a:rPr lang="fr-FR" dirty="0">
                <a:solidFill>
                  <a:prstClr val="black"/>
                </a:solidFill>
              </a:rPr>
              <a:t>Aux âcres parfums,</a:t>
            </a:r>
          </a:p>
          <a:p>
            <a:pPr lvl="0" algn="ctr">
              <a:defRPr/>
            </a:pPr>
            <a:r>
              <a:rPr lang="fr-FR" dirty="0">
                <a:solidFill>
                  <a:prstClr val="black"/>
                </a:solidFill>
              </a:rPr>
              <a:t>Mer odorante et vagabonde</a:t>
            </a:r>
          </a:p>
          <a:p>
            <a:pPr lvl="0" algn="ctr">
              <a:defRPr/>
            </a:pPr>
            <a:r>
              <a:rPr lang="fr-FR" dirty="0">
                <a:solidFill>
                  <a:prstClr val="black"/>
                </a:solidFill>
              </a:rPr>
              <a:t>Aux flots bleus et bruns,</a:t>
            </a:r>
          </a:p>
        </p:txBody>
      </p:sp>
      <p:sp>
        <p:nvSpPr>
          <p:cNvPr id="4" name="Ellipse 3"/>
          <p:cNvSpPr/>
          <p:nvPr/>
        </p:nvSpPr>
        <p:spPr>
          <a:xfrm>
            <a:off x="3433859" y="5708103"/>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2</a:t>
            </a:r>
            <a:endParaRPr lang="fr-FR"/>
          </a:p>
        </p:txBody>
      </p:sp>
      <p:sp>
        <p:nvSpPr>
          <p:cNvPr id="5" name="Rectangle 4"/>
          <p:cNvSpPr/>
          <p:nvPr/>
        </p:nvSpPr>
        <p:spPr>
          <a:xfrm>
            <a:off x="4892171" y="6165303"/>
            <a:ext cx="4337745" cy="307777"/>
          </a:xfrm>
          <a:prstGeom prst="rect">
            <a:avLst/>
          </a:prstGeom>
        </p:spPr>
        <p:txBody>
          <a:bodyPr wrap="square">
            <a:spAutoFit/>
          </a:bodyPr>
          <a:lstStyle/>
          <a:p>
            <a:pPr algn="ctr"/>
            <a:r>
              <a:rPr lang="fr-FR" sz="1400">
                <a:hlinkClick r:id="rId3"/>
              </a:rPr>
              <a:t>https://www.tahitiheritage.pf/vahine-tetea-punaauia/</a:t>
            </a:r>
            <a:endParaRPr lang="fr-FR" sz="1400"/>
          </a:p>
        </p:txBody>
      </p:sp>
    </p:spTree>
    <p:extLst>
      <p:ext uri="{BB962C8B-B14F-4D97-AF65-F5344CB8AC3E}">
        <p14:creationId xmlns:p14="http://schemas.microsoft.com/office/powerpoint/2010/main" val="15562755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1115616" y="836712"/>
            <a:ext cx="6743214" cy="5248381"/>
            <a:chOff x="2377122" y="17388"/>
            <a:chExt cx="6743214" cy="5248381"/>
          </a:xfrm>
        </p:grpSpPr>
        <p:pic>
          <p:nvPicPr>
            <p:cNvPr id="3" name="Image 2"/>
            <p:cNvPicPr>
              <a:picLocks noChangeAspect="1"/>
            </p:cNvPicPr>
            <p:nvPr/>
          </p:nvPicPr>
          <p:blipFill>
            <a:blip r:embed="rId2"/>
            <a:stretch>
              <a:fillRect/>
            </a:stretch>
          </p:blipFill>
          <p:spPr>
            <a:xfrm>
              <a:off x="2377122" y="17388"/>
              <a:ext cx="6743214" cy="5248381"/>
            </a:xfrm>
            <a:prstGeom prst="rect">
              <a:avLst/>
            </a:prstGeom>
          </p:spPr>
        </p:pic>
        <p:pic>
          <p:nvPicPr>
            <p:cNvPr id="4" name="Image 3"/>
            <p:cNvPicPr>
              <a:picLocks noChangeAspect="1"/>
            </p:cNvPicPr>
            <p:nvPr/>
          </p:nvPicPr>
          <p:blipFill>
            <a:blip r:embed="rId3"/>
            <a:stretch>
              <a:fillRect/>
            </a:stretch>
          </p:blipFill>
          <p:spPr>
            <a:xfrm>
              <a:off x="2483768" y="28847"/>
              <a:ext cx="3706689" cy="1316850"/>
            </a:xfrm>
            <a:prstGeom prst="rect">
              <a:avLst/>
            </a:prstGeom>
          </p:spPr>
        </p:pic>
      </p:grpSp>
      <p:sp>
        <p:nvSpPr>
          <p:cNvPr id="5" name="Ellipse 4"/>
          <p:cNvSpPr/>
          <p:nvPr/>
        </p:nvSpPr>
        <p:spPr>
          <a:xfrm>
            <a:off x="7401630" y="5517232"/>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3</a:t>
            </a:r>
            <a:endParaRPr lang="fr-FR"/>
          </a:p>
        </p:txBody>
      </p:sp>
      <p:sp>
        <p:nvSpPr>
          <p:cNvPr id="2" name="Rectangle 1"/>
          <p:cNvSpPr/>
          <p:nvPr/>
        </p:nvSpPr>
        <p:spPr>
          <a:xfrm>
            <a:off x="5298078" y="6431632"/>
            <a:ext cx="6035903" cy="369332"/>
          </a:xfrm>
          <a:prstGeom prst="rect">
            <a:avLst/>
          </a:prstGeom>
        </p:spPr>
        <p:txBody>
          <a:bodyPr wrap="square">
            <a:spAutoFit/>
          </a:bodyPr>
          <a:lstStyle/>
          <a:p>
            <a:r>
              <a:rPr lang="fr-FR" smtClean="0"/>
              <a:t>Claude Monet, </a:t>
            </a:r>
            <a:r>
              <a:rPr lang="fr-FR" smtClean="0">
                <a:hlinkClick r:id="rId4"/>
              </a:rPr>
              <a:t>Impression, soleil levant</a:t>
            </a:r>
            <a:endParaRPr lang="fr-FR"/>
          </a:p>
        </p:txBody>
      </p:sp>
    </p:spTree>
    <p:extLst>
      <p:ext uri="{BB962C8B-B14F-4D97-AF65-F5344CB8AC3E}">
        <p14:creationId xmlns:p14="http://schemas.microsoft.com/office/powerpoint/2010/main" val="13699468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115616" y="0"/>
            <a:ext cx="6840760" cy="6840760"/>
          </a:xfrm>
          <a:prstGeom prst="rect">
            <a:avLst/>
          </a:prstGeom>
        </p:spPr>
      </p:pic>
      <p:sp>
        <p:nvSpPr>
          <p:cNvPr id="3" name="Rectangle 2"/>
          <p:cNvSpPr/>
          <p:nvPr/>
        </p:nvSpPr>
        <p:spPr>
          <a:xfrm>
            <a:off x="1259632" y="5445224"/>
            <a:ext cx="3707904" cy="1200329"/>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Tes </a:t>
            </a:r>
            <a:r>
              <a:rPr kumimoji="0" lang="fr-FR" sz="1800" b="0" i="0" u="none" strike="noStrike" kern="1200" cap="none" spc="0" normalizeH="0" baseline="0" noProof="0" dirty="0">
                <a:ln>
                  <a:noFill/>
                </a:ln>
                <a:solidFill>
                  <a:prstClr val="black"/>
                </a:solidFill>
                <a:effectLst/>
                <a:uLnTx/>
                <a:uFillTx/>
                <a:latin typeface="Calibri"/>
                <a:ea typeface="+mn-ea"/>
                <a:cs typeface="+mn-cs"/>
              </a:rPr>
              <a:t>yeux où rien ne se révèle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a:ea typeface="+mn-ea"/>
                <a:cs typeface="+mn-cs"/>
              </a:rPr>
              <a:t>De doux ni d’amer,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a:ea typeface="+mn-ea"/>
                <a:cs typeface="+mn-cs"/>
              </a:rPr>
              <a:t>Sont deux bijoux froids où se mêlent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a:ea typeface="+mn-ea"/>
                <a:cs typeface="+mn-cs"/>
              </a:rPr>
              <a:t>L’or avec le </a:t>
            </a: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fer.</a:t>
            </a: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Ellipse 3"/>
          <p:cNvSpPr/>
          <p:nvPr/>
        </p:nvSpPr>
        <p:spPr>
          <a:xfrm>
            <a:off x="658416" y="4988024"/>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a:t>4</a:t>
            </a:r>
          </a:p>
        </p:txBody>
      </p:sp>
      <p:sp>
        <p:nvSpPr>
          <p:cNvPr id="5" name="Rectangle 4">
            <a:hlinkClick r:id="rId3"/>
          </p:cNvPr>
          <p:cNvSpPr/>
          <p:nvPr/>
        </p:nvSpPr>
        <p:spPr>
          <a:xfrm>
            <a:off x="8172400" y="6507053"/>
            <a:ext cx="738276" cy="276999"/>
          </a:xfrm>
          <a:prstGeom prst="rect">
            <a:avLst/>
          </a:prstGeom>
        </p:spPr>
        <p:txBody>
          <a:bodyPr wrap="square">
            <a:spAutoFit/>
          </a:bodyPr>
          <a:lstStyle/>
          <a:p>
            <a:r>
              <a:rPr lang="fr-FR" sz="1200" smtClean="0">
                <a:hlinkClick r:id="rId3"/>
              </a:rPr>
              <a:t>Site web</a:t>
            </a:r>
            <a:endParaRPr lang="fr-FR" sz="1200"/>
          </a:p>
        </p:txBody>
      </p:sp>
    </p:spTree>
    <p:extLst>
      <p:ext uri="{BB962C8B-B14F-4D97-AF65-F5344CB8AC3E}">
        <p14:creationId xmlns:p14="http://schemas.microsoft.com/office/powerpoint/2010/main" val="22857263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450820" y="116632"/>
            <a:ext cx="8269097" cy="6309320"/>
          </a:xfrm>
          <a:prstGeom prst="rect">
            <a:avLst/>
          </a:prstGeom>
        </p:spPr>
      </p:pic>
      <p:pic>
        <p:nvPicPr>
          <p:cNvPr id="2" name="Image 1"/>
          <p:cNvPicPr>
            <a:picLocks noChangeAspect="1"/>
          </p:cNvPicPr>
          <p:nvPr/>
        </p:nvPicPr>
        <p:blipFill>
          <a:blip r:embed="rId3"/>
          <a:stretch>
            <a:fillRect/>
          </a:stretch>
        </p:blipFill>
        <p:spPr>
          <a:xfrm>
            <a:off x="253786" y="5268294"/>
            <a:ext cx="8663167" cy="1591194"/>
          </a:xfrm>
          <a:prstGeom prst="rect">
            <a:avLst/>
          </a:prstGeom>
        </p:spPr>
      </p:pic>
      <p:sp>
        <p:nvSpPr>
          <p:cNvPr id="4" name="Ellipse 3"/>
          <p:cNvSpPr/>
          <p:nvPr/>
        </p:nvSpPr>
        <p:spPr>
          <a:xfrm>
            <a:off x="8191793" y="5606691"/>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5</a:t>
            </a:r>
            <a:endParaRPr lang="fr-FR"/>
          </a:p>
        </p:txBody>
      </p:sp>
    </p:spTree>
    <p:extLst>
      <p:ext uri="{BB962C8B-B14F-4D97-AF65-F5344CB8AC3E}">
        <p14:creationId xmlns:p14="http://schemas.microsoft.com/office/powerpoint/2010/main" val="22849439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b="7747"/>
          <a:stretch/>
        </p:blipFill>
        <p:spPr>
          <a:xfrm>
            <a:off x="3614753" y="0"/>
            <a:ext cx="5520119" cy="6813376"/>
          </a:xfrm>
          <a:prstGeom prst="rect">
            <a:avLst/>
          </a:prstGeom>
        </p:spPr>
      </p:pic>
      <p:sp>
        <p:nvSpPr>
          <p:cNvPr id="3" name="Rectangle 2"/>
          <p:cNvSpPr/>
          <p:nvPr/>
        </p:nvSpPr>
        <p:spPr>
          <a:xfrm>
            <a:off x="1255843" y="6526217"/>
            <a:ext cx="828883" cy="261610"/>
          </a:xfrm>
          <a:prstGeom prst="rect">
            <a:avLst/>
          </a:prstGeom>
          <a:solidFill>
            <a:srgbClr val="948484">
              <a:alpha val="38039"/>
            </a:srgbClr>
          </a:solidFill>
        </p:spPr>
        <p:txBody>
          <a:bodyPr wrap="square">
            <a:spAutoFit/>
          </a:bodyPr>
          <a:lstStyle/>
          <a:p>
            <a:pPr algn="ctr"/>
            <a:r>
              <a:rPr lang="fr-FR" sz="1100" smtClean="0">
                <a:hlinkClick r:id="rId3"/>
              </a:rPr>
              <a:t>Site web</a:t>
            </a:r>
            <a:endParaRPr lang="fr-FR" sz="1100"/>
          </a:p>
        </p:txBody>
      </p:sp>
      <p:sp>
        <p:nvSpPr>
          <p:cNvPr id="5" name="Rectangle 4"/>
          <p:cNvSpPr/>
          <p:nvPr/>
        </p:nvSpPr>
        <p:spPr>
          <a:xfrm>
            <a:off x="70709" y="1580599"/>
            <a:ext cx="4001244" cy="1200329"/>
          </a:xfrm>
          <a:prstGeom prst="rect">
            <a:avLst/>
          </a:prstGeom>
          <a:solidFill>
            <a:schemeClr val="bg1">
              <a:lumMod val="75000"/>
            </a:schemeClr>
          </a:solidFill>
        </p:spPr>
        <p:txBody>
          <a:bodyPr wrap="square">
            <a:spAutoFit/>
          </a:bodyPr>
          <a:lstStyle/>
          <a:p>
            <a:pPr lvl="0" algn="ctr">
              <a:defRPr/>
            </a:pPr>
            <a:r>
              <a:rPr lang="fr-FR" dirty="0">
                <a:solidFill>
                  <a:prstClr val="black"/>
                </a:solidFill>
              </a:rPr>
              <a:t>Sous le fardeau de ta paresse</a:t>
            </a:r>
          </a:p>
          <a:p>
            <a:pPr lvl="0" algn="ctr">
              <a:defRPr/>
            </a:pPr>
            <a:r>
              <a:rPr lang="fr-FR" dirty="0">
                <a:solidFill>
                  <a:prstClr val="black"/>
                </a:solidFill>
              </a:rPr>
              <a:t>Ta tête d’enfant</a:t>
            </a:r>
          </a:p>
          <a:p>
            <a:pPr lvl="0" algn="ctr">
              <a:defRPr/>
            </a:pPr>
            <a:r>
              <a:rPr lang="fr-FR" dirty="0">
                <a:solidFill>
                  <a:prstClr val="black"/>
                </a:solidFill>
              </a:rPr>
              <a:t>Se balance avec la mollesse</a:t>
            </a:r>
          </a:p>
          <a:p>
            <a:pPr lvl="0" algn="ctr">
              <a:defRPr/>
            </a:pPr>
            <a:r>
              <a:rPr lang="fr-FR" dirty="0">
                <a:solidFill>
                  <a:prstClr val="black"/>
                </a:solidFill>
              </a:rPr>
              <a:t>D’un jeune éléphant,</a:t>
            </a:r>
          </a:p>
        </p:txBody>
      </p:sp>
      <p:sp>
        <p:nvSpPr>
          <p:cNvPr id="4" name="Ellipse 3"/>
          <p:cNvSpPr/>
          <p:nvPr/>
        </p:nvSpPr>
        <p:spPr>
          <a:xfrm>
            <a:off x="3157553" y="5793484"/>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6</a:t>
            </a:r>
            <a:endParaRPr lang="fr-FR"/>
          </a:p>
        </p:txBody>
      </p:sp>
    </p:spTree>
    <p:extLst>
      <p:ext uri="{BB962C8B-B14F-4D97-AF65-F5344CB8AC3E}">
        <p14:creationId xmlns:p14="http://schemas.microsoft.com/office/powerpoint/2010/main" val="5232780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5594" t="6271" r="4894" b="7736"/>
          <a:stretch/>
        </p:blipFill>
        <p:spPr>
          <a:xfrm>
            <a:off x="-43804" y="-54768"/>
            <a:ext cx="9217024" cy="6912768"/>
          </a:xfrm>
          <a:prstGeom prst="rect">
            <a:avLst/>
          </a:prstGeom>
        </p:spPr>
      </p:pic>
      <p:pic>
        <p:nvPicPr>
          <p:cNvPr id="3" name="Image 2"/>
          <p:cNvPicPr>
            <a:picLocks noChangeAspect="1"/>
          </p:cNvPicPr>
          <p:nvPr/>
        </p:nvPicPr>
        <p:blipFill>
          <a:blip r:embed="rId3"/>
          <a:stretch>
            <a:fillRect/>
          </a:stretch>
        </p:blipFill>
        <p:spPr>
          <a:xfrm>
            <a:off x="4486647" y="204273"/>
            <a:ext cx="4572396" cy="1322947"/>
          </a:xfrm>
          <a:prstGeom prst="rect">
            <a:avLst/>
          </a:prstGeom>
          <a:solidFill>
            <a:schemeClr val="bg1">
              <a:lumMod val="75000"/>
            </a:schemeClr>
          </a:solidFill>
        </p:spPr>
      </p:pic>
      <p:sp>
        <p:nvSpPr>
          <p:cNvPr id="6" name="Ellipse 5"/>
          <p:cNvSpPr/>
          <p:nvPr/>
        </p:nvSpPr>
        <p:spPr>
          <a:xfrm>
            <a:off x="4029447" y="1070020"/>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7</a:t>
            </a:r>
            <a:endParaRPr lang="fr-FR"/>
          </a:p>
        </p:txBody>
      </p:sp>
    </p:spTree>
    <p:extLst>
      <p:ext uri="{BB962C8B-B14F-4D97-AF65-F5344CB8AC3E}">
        <p14:creationId xmlns:p14="http://schemas.microsoft.com/office/powerpoint/2010/main" val="34754121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971600" y="163489"/>
            <a:ext cx="3957747" cy="5276996"/>
          </a:xfrm>
          <a:prstGeom prst="rect">
            <a:avLst/>
          </a:prstGeom>
        </p:spPr>
      </p:pic>
      <p:pic>
        <p:nvPicPr>
          <p:cNvPr id="4" name="Image 3"/>
          <p:cNvPicPr>
            <a:picLocks noChangeAspect="1"/>
          </p:cNvPicPr>
          <p:nvPr/>
        </p:nvPicPr>
        <p:blipFill>
          <a:blip r:embed="rId3"/>
          <a:stretch>
            <a:fillRect/>
          </a:stretch>
        </p:blipFill>
        <p:spPr>
          <a:xfrm>
            <a:off x="5138518" y="476672"/>
            <a:ext cx="3007571" cy="4565812"/>
          </a:xfrm>
          <a:prstGeom prst="rect">
            <a:avLst/>
          </a:prstGeom>
        </p:spPr>
      </p:pic>
      <p:sp>
        <p:nvSpPr>
          <p:cNvPr id="2" name="Rectangle 1"/>
          <p:cNvSpPr/>
          <p:nvPr/>
        </p:nvSpPr>
        <p:spPr>
          <a:xfrm>
            <a:off x="971600" y="5440485"/>
            <a:ext cx="7174489" cy="1200329"/>
          </a:xfrm>
          <a:prstGeom prst="rect">
            <a:avLst/>
          </a:prstGeom>
          <a:solidFill>
            <a:schemeClr val="accent6">
              <a:lumMod val="40000"/>
              <a:lumOff val="60000"/>
            </a:schemeClr>
          </a:solidFill>
        </p:spPr>
        <p:txBody>
          <a:bodyPr wrap="square">
            <a:spAutoFit/>
          </a:bodyPr>
          <a:lstStyle/>
          <a:p>
            <a:pPr algn="ctr"/>
            <a:r>
              <a:rPr lang="fr-FR"/>
              <a:t>Comme un flot grossi par la fonte</a:t>
            </a:r>
          </a:p>
          <a:p>
            <a:pPr algn="ctr"/>
            <a:r>
              <a:rPr lang="fr-FR"/>
              <a:t>Des glaciers grondants,</a:t>
            </a:r>
          </a:p>
          <a:p>
            <a:pPr algn="ctr"/>
            <a:r>
              <a:rPr lang="fr-FR"/>
              <a:t>Quand l’eau de ta bouche remonte</a:t>
            </a:r>
          </a:p>
          <a:p>
            <a:pPr algn="ctr"/>
            <a:r>
              <a:rPr lang="fr-FR"/>
              <a:t>Au bord de tes dents,</a:t>
            </a:r>
          </a:p>
        </p:txBody>
      </p:sp>
      <p:sp>
        <p:nvSpPr>
          <p:cNvPr id="7" name="Ellipse 6"/>
          <p:cNvSpPr/>
          <p:nvPr/>
        </p:nvSpPr>
        <p:spPr>
          <a:xfrm>
            <a:off x="514400" y="5021607"/>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8</a:t>
            </a:r>
            <a:endParaRPr lang="fr-FR"/>
          </a:p>
        </p:txBody>
      </p:sp>
    </p:spTree>
    <p:extLst>
      <p:ext uri="{BB962C8B-B14F-4D97-AF65-F5344CB8AC3E}">
        <p14:creationId xmlns:p14="http://schemas.microsoft.com/office/powerpoint/2010/main" val="3229721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13664"/>
          <a:stretch/>
        </p:blipFill>
        <p:spPr>
          <a:xfrm>
            <a:off x="-36512" y="-223777"/>
            <a:ext cx="9180512" cy="7081777"/>
          </a:xfrm>
          <a:prstGeom prst="rect">
            <a:avLst/>
          </a:prstGeom>
        </p:spPr>
      </p:pic>
      <p:sp>
        <p:nvSpPr>
          <p:cNvPr id="6" name="Rectangle 5"/>
          <p:cNvSpPr/>
          <p:nvPr/>
        </p:nvSpPr>
        <p:spPr>
          <a:xfrm>
            <a:off x="4644008" y="5001523"/>
            <a:ext cx="4248472" cy="1200329"/>
          </a:xfrm>
          <a:prstGeom prst="rect">
            <a:avLst/>
          </a:prstGeom>
          <a:solidFill>
            <a:srgbClr val="130F0E">
              <a:alpha val="37000"/>
            </a:srgbClr>
          </a:solidFill>
          <a:ln>
            <a:noFill/>
          </a:ln>
        </p:spPr>
        <p:txBody>
          <a:bodyPr wrap="square">
            <a:spAutoFit/>
          </a:bodyPr>
          <a:lstStyle/>
          <a:p>
            <a:pPr lvl="0" algn="ctr">
              <a:defRPr/>
            </a:pPr>
            <a:r>
              <a:rPr lang="fr-FR" dirty="0" smtClean="0">
                <a:solidFill>
                  <a:schemeClr val="bg1"/>
                </a:solidFill>
              </a:rPr>
              <a:t>Je </a:t>
            </a:r>
            <a:r>
              <a:rPr lang="fr-FR" dirty="0">
                <a:solidFill>
                  <a:schemeClr val="bg1"/>
                </a:solidFill>
              </a:rPr>
              <a:t>crois boire un vin de bohême,</a:t>
            </a:r>
          </a:p>
          <a:p>
            <a:pPr lvl="0" algn="ctr">
              <a:defRPr/>
            </a:pPr>
            <a:r>
              <a:rPr lang="fr-FR" dirty="0">
                <a:solidFill>
                  <a:schemeClr val="bg1"/>
                </a:solidFill>
              </a:rPr>
              <a:t>Amer et vainqueur,</a:t>
            </a:r>
          </a:p>
          <a:p>
            <a:pPr lvl="0" algn="ctr">
              <a:defRPr/>
            </a:pPr>
            <a:r>
              <a:rPr lang="fr-FR" dirty="0">
                <a:solidFill>
                  <a:schemeClr val="bg1"/>
                </a:solidFill>
              </a:rPr>
              <a:t>Un ciel liquide qui parsème</a:t>
            </a:r>
          </a:p>
          <a:p>
            <a:pPr lvl="0" algn="ctr">
              <a:defRPr/>
            </a:pPr>
            <a:r>
              <a:rPr lang="fr-FR" dirty="0">
                <a:solidFill>
                  <a:schemeClr val="bg1"/>
                </a:solidFill>
              </a:rPr>
              <a:t>D’étoiles mon cœur !</a:t>
            </a:r>
          </a:p>
        </p:txBody>
      </p:sp>
      <p:sp>
        <p:nvSpPr>
          <p:cNvPr id="7" name="Ellipse 6"/>
          <p:cNvSpPr/>
          <p:nvPr/>
        </p:nvSpPr>
        <p:spPr>
          <a:xfrm>
            <a:off x="4186808" y="5615526"/>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9</a:t>
            </a:r>
            <a:endParaRPr lang="fr-FR"/>
          </a:p>
        </p:txBody>
      </p:sp>
    </p:spTree>
    <p:extLst>
      <p:ext uri="{BB962C8B-B14F-4D97-AF65-F5344CB8AC3E}">
        <p14:creationId xmlns:p14="http://schemas.microsoft.com/office/powerpoint/2010/main" val="2395079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530312" y="2317247"/>
            <a:ext cx="6084168" cy="4563126"/>
          </a:xfrm>
          <a:prstGeom prst="rect">
            <a:avLst/>
          </a:prstGeom>
        </p:spPr>
      </p:pic>
      <p:pic>
        <p:nvPicPr>
          <p:cNvPr id="3" name="Image 2"/>
          <p:cNvPicPr>
            <a:picLocks noChangeAspect="1"/>
          </p:cNvPicPr>
          <p:nvPr/>
        </p:nvPicPr>
        <p:blipFill>
          <a:blip r:embed="rId3"/>
          <a:stretch>
            <a:fillRect/>
          </a:stretch>
        </p:blipFill>
        <p:spPr>
          <a:xfrm>
            <a:off x="0" y="6663"/>
            <a:ext cx="9144793" cy="2310584"/>
          </a:xfrm>
          <a:prstGeom prst="rect">
            <a:avLst/>
          </a:prstGeom>
        </p:spPr>
      </p:pic>
    </p:spTree>
    <p:extLst>
      <p:ext uri="{BB962C8B-B14F-4D97-AF65-F5344CB8AC3E}">
        <p14:creationId xmlns:p14="http://schemas.microsoft.com/office/powerpoint/2010/main" val="381872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Serpent</a:t>
            </a:r>
          </a:p>
        </p:txBody>
      </p:sp>
      <p:pic>
        <p:nvPicPr>
          <p:cNvPr id="3" name="Image 2"/>
          <p:cNvPicPr>
            <a:picLocks noChangeAspect="1"/>
          </p:cNvPicPr>
          <p:nvPr/>
        </p:nvPicPr>
        <p:blipFill>
          <a:blip r:embed="rId2"/>
          <a:stretch>
            <a:fillRect/>
          </a:stretch>
        </p:blipFill>
        <p:spPr>
          <a:xfrm>
            <a:off x="78804" y="1628800"/>
            <a:ext cx="9029700" cy="5162550"/>
          </a:xfrm>
          <a:prstGeom prst="rect">
            <a:avLst/>
          </a:prstGeom>
        </p:spPr>
      </p:pic>
    </p:spTree>
    <p:extLst>
      <p:ext uri="{BB962C8B-B14F-4D97-AF65-F5344CB8AC3E}">
        <p14:creationId xmlns:p14="http://schemas.microsoft.com/office/powerpoint/2010/main" val="335710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7544" y="6488668"/>
            <a:ext cx="8424936" cy="369332"/>
          </a:xfrm>
          <a:prstGeom prst="rect">
            <a:avLst/>
          </a:prstGeom>
        </p:spPr>
        <p:txBody>
          <a:bodyPr wrap="square">
            <a:spAutoFit/>
          </a:bodyPr>
          <a:lstStyle/>
          <a:p>
            <a:r>
              <a:rPr lang="fr-FR">
                <a:hlinkClick r:id="rId2"/>
              </a:rPr>
              <a:t>https://www.demotivateur.fr/images-buzz/7610/wine-bottle-glass-guzzle-buddy-3.gif</a:t>
            </a:r>
            <a:endParaRPr lang="fr-F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984" y="2496565"/>
            <a:ext cx="6784056" cy="3812785"/>
          </a:xfrm>
          <a:prstGeom prst="rect">
            <a:avLst/>
          </a:prstGeom>
        </p:spPr>
      </p:pic>
      <p:pic>
        <p:nvPicPr>
          <p:cNvPr id="5" name="Image 4"/>
          <p:cNvPicPr>
            <a:picLocks noChangeAspect="1"/>
          </p:cNvPicPr>
          <p:nvPr/>
        </p:nvPicPr>
        <p:blipFill>
          <a:blip r:embed="rId4"/>
          <a:stretch>
            <a:fillRect/>
          </a:stretch>
        </p:blipFill>
        <p:spPr>
          <a:xfrm>
            <a:off x="0" y="6663"/>
            <a:ext cx="9144793" cy="2310584"/>
          </a:xfrm>
          <a:prstGeom prst="rect">
            <a:avLst/>
          </a:prstGeom>
        </p:spPr>
      </p:pic>
    </p:spTree>
    <p:extLst>
      <p:ext uri="{BB962C8B-B14F-4D97-AF65-F5344CB8AC3E}">
        <p14:creationId xmlns:p14="http://schemas.microsoft.com/office/powerpoint/2010/main" val="32596384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2706"/>
          <a:stretch/>
        </p:blipFill>
        <p:spPr>
          <a:xfrm>
            <a:off x="3347864" y="2571232"/>
            <a:ext cx="5680638" cy="4135669"/>
          </a:xfrm>
          <a:prstGeom prst="rect">
            <a:avLst/>
          </a:prstGeom>
        </p:spPr>
      </p:pic>
      <p:pic>
        <p:nvPicPr>
          <p:cNvPr id="3" name="Image 2"/>
          <p:cNvPicPr>
            <a:picLocks noChangeAspect="1"/>
          </p:cNvPicPr>
          <p:nvPr/>
        </p:nvPicPr>
        <p:blipFill rotWithShape="1">
          <a:blip r:embed="rId3"/>
          <a:srcRect t="17072" b="14638"/>
          <a:stretch/>
        </p:blipFill>
        <p:spPr>
          <a:xfrm>
            <a:off x="0" y="-1"/>
            <a:ext cx="9144000" cy="2312209"/>
          </a:xfrm>
          <a:prstGeom prst="rect">
            <a:avLst/>
          </a:prstGeom>
        </p:spPr>
      </p:pic>
    </p:spTree>
    <p:extLst>
      <p:ext uri="{BB962C8B-B14F-4D97-AF65-F5344CB8AC3E}">
        <p14:creationId xmlns:p14="http://schemas.microsoft.com/office/powerpoint/2010/main" val="37850314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558" t="23434" r="20454" b="35198"/>
          <a:stretch/>
        </p:blipFill>
        <p:spPr bwMode="auto">
          <a:xfrm>
            <a:off x="891968" y="404664"/>
            <a:ext cx="7861465" cy="425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5909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6724" t="30153" r="20517" b="10076"/>
          <a:stretch/>
        </p:blipFill>
        <p:spPr bwMode="auto">
          <a:xfrm>
            <a:off x="683568" y="404664"/>
            <a:ext cx="7819697" cy="61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422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877" t="23907" r="20967" b="31577"/>
          <a:stretch/>
        </p:blipFill>
        <p:spPr bwMode="auto">
          <a:xfrm>
            <a:off x="588787" y="764704"/>
            <a:ext cx="8000855"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957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896" t="22988" r="20431" b="10345"/>
          <a:stretch/>
        </p:blipFill>
        <p:spPr bwMode="auto">
          <a:xfrm>
            <a:off x="755576" y="0"/>
            <a:ext cx="780393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713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483768" y="44624"/>
            <a:ext cx="4464496" cy="6751601"/>
          </a:xfrm>
          <a:prstGeom prst="rect">
            <a:avLst/>
          </a:prstGeom>
        </p:spPr>
      </p:pic>
    </p:spTree>
    <p:extLst>
      <p:ext uri="{BB962C8B-B14F-4D97-AF65-F5344CB8AC3E}">
        <p14:creationId xmlns:p14="http://schemas.microsoft.com/office/powerpoint/2010/main" val="2989245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289" y="0"/>
            <a:ext cx="4368265" cy="1143000"/>
          </a:xfrm>
        </p:spPr>
        <p:txBody>
          <a:bodyPr/>
          <a:lstStyle/>
          <a:p>
            <a:r>
              <a:rPr lang="fr-FR" dirty="0"/>
              <a:t>Qui danse...</a:t>
            </a:r>
          </a:p>
        </p:txBody>
      </p:sp>
      <p:sp>
        <p:nvSpPr>
          <p:cNvPr id="3" name="ZoneTexte 2">
            <a:extLst>
              <a:ext uri="{FF2B5EF4-FFF2-40B4-BE49-F238E27FC236}">
                <a16:creationId xmlns:a16="http://schemas.microsoft.com/office/drawing/2014/main" id="{08736141-BEE1-4E03-BA37-C209529A5786}"/>
              </a:ext>
            </a:extLst>
          </p:cNvPr>
          <p:cNvSpPr txBox="1"/>
          <p:nvPr/>
        </p:nvSpPr>
        <p:spPr>
          <a:xfrm>
            <a:off x="4499992" y="6486397"/>
            <a:ext cx="56517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https://www.haremdas.fr/les-danses-orientales</a:t>
            </a:r>
          </a:p>
        </p:txBody>
      </p:sp>
      <p:pic>
        <p:nvPicPr>
          <p:cNvPr id="4" name="Image 3"/>
          <p:cNvPicPr>
            <a:picLocks noChangeAspect="1"/>
          </p:cNvPicPr>
          <p:nvPr/>
        </p:nvPicPr>
        <p:blipFill>
          <a:blip r:embed="rId2"/>
          <a:stretch>
            <a:fillRect/>
          </a:stretch>
        </p:blipFill>
        <p:spPr>
          <a:xfrm>
            <a:off x="3619500" y="44624"/>
            <a:ext cx="5524500" cy="6096000"/>
          </a:xfrm>
          <a:prstGeom prst="rect">
            <a:avLst/>
          </a:prstGeom>
        </p:spPr>
      </p:pic>
    </p:spTree>
    <p:extLst>
      <p:ext uri="{BB962C8B-B14F-4D97-AF65-F5344CB8AC3E}">
        <p14:creationId xmlns:p14="http://schemas.microsoft.com/office/powerpoint/2010/main" val="1671834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680</Words>
  <Application>Microsoft Office PowerPoint</Application>
  <PresentationFormat>Affichage à l'écran (4:3)</PresentationFormat>
  <Paragraphs>120</Paragraphs>
  <Slides>31</Slides>
  <Notes>2</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31</vt:i4>
      </vt:variant>
    </vt:vector>
  </HeadingPairs>
  <TitlesOfParts>
    <vt:vector size="34" baseType="lpstr">
      <vt:lpstr>Arial</vt:lpstr>
      <vt:lpstr>Calibri</vt:lpstr>
      <vt:lpstr>Thème Office</vt:lpstr>
      <vt:lpstr>Le Serpent qui danse</vt:lpstr>
      <vt:lpstr>Présentation PowerPoint</vt:lpstr>
      <vt:lpstr>Le Serpent</vt:lpstr>
      <vt:lpstr>Présentation PowerPoint</vt:lpstr>
      <vt:lpstr>Présentation PowerPoint</vt:lpstr>
      <vt:lpstr>Présentation PowerPoint</vt:lpstr>
      <vt:lpstr>Présentation PowerPoint</vt:lpstr>
      <vt:lpstr>Présentation PowerPoint</vt:lpstr>
      <vt:lpstr>Qui danse...</vt:lpstr>
      <vt:lpstr>La muse de Baudelaire</vt:lpstr>
      <vt:lpstr>Jeanne DUVAL en images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poème en images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Serpent qui danse</dc:title>
  <dc:creator>petit jean marie</dc:creator>
  <cp:lastModifiedBy>Collège les Pins</cp:lastModifiedBy>
  <cp:revision>61</cp:revision>
  <dcterms:created xsi:type="dcterms:W3CDTF">2021-12-08T10:15:17Z</dcterms:created>
  <dcterms:modified xsi:type="dcterms:W3CDTF">2022-05-25T10:36:40Z</dcterms:modified>
</cp:coreProperties>
</file>